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5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6B36-74FE-4C08-922C-00D94610FAEA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306C0-669C-4BA2-84C3-4618E1C611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6B36-74FE-4C08-922C-00D94610FAEA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306C0-669C-4BA2-84C3-4618E1C611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6B36-74FE-4C08-922C-00D94610FAEA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306C0-669C-4BA2-84C3-4618E1C611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6B36-74FE-4C08-922C-00D94610FAEA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306C0-669C-4BA2-84C3-4618E1C611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6B36-74FE-4C08-922C-00D94610FAEA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306C0-669C-4BA2-84C3-4618E1C611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6B36-74FE-4C08-922C-00D94610FAEA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306C0-669C-4BA2-84C3-4618E1C611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6B36-74FE-4C08-922C-00D94610FAEA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306C0-669C-4BA2-84C3-4618E1C611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6B36-74FE-4C08-922C-00D94610FAEA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306C0-669C-4BA2-84C3-4618E1C611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6B36-74FE-4C08-922C-00D94610FAEA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306C0-669C-4BA2-84C3-4618E1C611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6B36-74FE-4C08-922C-00D94610FAEA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306C0-669C-4BA2-84C3-4618E1C611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96B36-74FE-4C08-922C-00D94610FAEA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306C0-669C-4BA2-84C3-4618E1C611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96B36-74FE-4C08-922C-00D94610FAEA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9306C0-669C-4BA2-84C3-4618E1C611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Section 1-4: Measuring Segments and Angles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Goal 2.02: 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Apply properties, definitions, and theorems of angles and lines to solve problems.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right angle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an </a:t>
            </a:r>
            <a:r>
              <a:rPr lang="en-US" dirty="0"/>
              <a:t>angle with degree measure m = 90.  (Use a little box in the vertex of the angle to indicate a right angle on a diagram.)</a:t>
            </a:r>
          </a:p>
          <a:p>
            <a:r>
              <a:rPr lang="en-US" b="1" dirty="0"/>
              <a:t> 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obtuse angle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an </a:t>
            </a:r>
            <a:r>
              <a:rPr lang="en-US" dirty="0"/>
              <a:t>angle with degree measure m such that </a:t>
            </a:r>
            <a:endParaRPr lang="en-US" dirty="0" smtClean="0"/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                90 </a:t>
            </a:r>
            <a:r>
              <a:rPr lang="en-US" dirty="0"/>
              <a:t>&lt; m &lt; 180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straight angle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an angle with degree measure m = 180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congruent angles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angles </a:t>
            </a:r>
            <a:r>
              <a:rPr lang="en-US" dirty="0"/>
              <a:t>that have equal </a:t>
            </a:r>
            <a:r>
              <a:rPr lang="en-US" dirty="0" smtClean="0"/>
              <a:t>measures</a:t>
            </a:r>
          </a:p>
          <a:p>
            <a:r>
              <a:rPr lang="en-US" dirty="0" smtClean="0"/>
              <a:t>For </a:t>
            </a:r>
            <a:r>
              <a:rPr lang="en-US" dirty="0"/>
              <a:t>example:  </a:t>
            </a:r>
            <a:r>
              <a:rPr lang="en-US" dirty="0">
                <a:sym typeface="Symbol"/>
              </a:rPr>
              <a:t></a:t>
            </a:r>
            <a:r>
              <a:rPr lang="en-US" dirty="0"/>
              <a:t> 1 </a:t>
            </a:r>
            <a:r>
              <a:rPr lang="en-US" dirty="0">
                <a:sym typeface="Symbol"/>
              </a:rPr>
              <a:t></a:t>
            </a:r>
            <a:r>
              <a:rPr lang="en-US" dirty="0"/>
              <a:t> </a:t>
            </a:r>
            <a:r>
              <a:rPr lang="en-US" dirty="0">
                <a:sym typeface="Symbol"/>
              </a:rPr>
              <a:t></a:t>
            </a:r>
            <a:r>
              <a:rPr lang="en-US" dirty="0"/>
              <a:t> 2 means m </a:t>
            </a:r>
            <a:r>
              <a:rPr lang="en-US" dirty="0">
                <a:sym typeface="Symbol"/>
              </a:rPr>
              <a:t></a:t>
            </a:r>
            <a:r>
              <a:rPr lang="en-US" dirty="0"/>
              <a:t> 1 </a:t>
            </a:r>
            <a:r>
              <a:rPr lang="en-US" dirty="0">
                <a:sym typeface="Symbol"/>
              </a:rPr>
              <a:t></a:t>
            </a:r>
            <a:r>
              <a:rPr lang="en-US" dirty="0"/>
              <a:t> m </a:t>
            </a:r>
            <a:r>
              <a:rPr lang="en-US" dirty="0">
                <a:sym typeface="Symbol"/>
              </a:rPr>
              <a:t></a:t>
            </a:r>
            <a:r>
              <a:rPr lang="en-US" dirty="0"/>
              <a:t> </a:t>
            </a:r>
            <a:r>
              <a:rPr lang="en-US" dirty="0" smtClean="0"/>
              <a:t>2</a:t>
            </a:r>
          </a:p>
          <a:p>
            <a:endParaRPr lang="en-US" dirty="0"/>
          </a:p>
          <a:p>
            <a:r>
              <a:rPr lang="en-US" b="1" dirty="0"/>
              <a:t>*Note:  </a:t>
            </a:r>
            <a:r>
              <a:rPr lang="en-US" dirty="0"/>
              <a:t>Indicate that angles are congruent on a diagram by drawing an arc at the vertex in </a:t>
            </a:r>
          </a:p>
          <a:p>
            <a:pPr>
              <a:buNone/>
            </a:pPr>
            <a:r>
              <a:rPr lang="en-US" dirty="0" smtClean="0"/>
              <a:t>    the </a:t>
            </a:r>
            <a:r>
              <a:rPr lang="en-US" dirty="0"/>
              <a:t>interior of the angles with a </a:t>
            </a:r>
            <a:r>
              <a:rPr lang="en-US" dirty="0" smtClean="0"/>
              <a:t>corresponding </a:t>
            </a:r>
            <a:r>
              <a:rPr lang="en-US" dirty="0"/>
              <a:t>number of tick marks (slashes) through the </a:t>
            </a:r>
            <a:r>
              <a:rPr lang="en-US" dirty="0" smtClean="0"/>
              <a:t>arcs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P. 29, 30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1, 3</a:t>
            </a:r>
          </a:p>
          <a:p>
            <a:r>
              <a:rPr lang="en-US" dirty="0" smtClean="0"/>
              <a:t>DO 2, 4</a:t>
            </a:r>
          </a:p>
          <a:p>
            <a:r>
              <a:rPr lang="en-US" dirty="0" smtClean="0"/>
              <a:t>5 </a:t>
            </a:r>
          </a:p>
          <a:p>
            <a:r>
              <a:rPr lang="en-US" dirty="0" smtClean="0"/>
              <a:t>DO 6, 7 </a:t>
            </a:r>
          </a:p>
          <a:p>
            <a:r>
              <a:rPr lang="en-US" dirty="0" smtClean="0"/>
              <a:t>12</a:t>
            </a:r>
          </a:p>
          <a:p>
            <a:r>
              <a:rPr lang="en-US" dirty="0" smtClean="0"/>
              <a:t>DO 14</a:t>
            </a:r>
          </a:p>
          <a:p>
            <a:r>
              <a:rPr lang="en-US" dirty="0" smtClean="0"/>
              <a:t>Pairs do p 30 (16 – 26)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Segment Addition Postulate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B </a:t>
            </a:r>
            <a:r>
              <a:rPr lang="en-US" dirty="0"/>
              <a:t>is between A and C </a:t>
            </a:r>
            <a:r>
              <a:rPr lang="en-US" dirty="0" err="1"/>
              <a:t>iff</a:t>
            </a:r>
            <a:r>
              <a:rPr lang="en-US" dirty="0"/>
              <a:t> AB + BC = AC.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                             </a:t>
            </a:r>
            <a:endParaRPr lang="en-US" dirty="0"/>
          </a:p>
          <a:p>
            <a:pPr>
              <a:buNone/>
            </a:pPr>
            <a:r>
              <a:rPr lang="en-US" dirty="0"/>
              <a:t>                                                     </a:t>
            </a:r>
          </a:p>
          <a:p>
            <a:pPr>
              <a:buNone/>
            </a:pPr>
            <a:r>
              <a:rPr lang="en-US" dirty="0"/>
              <a:t> </a:t>
            </a:r>
          </a:p>
          <a:p>
            <a:pPr>
              <a:buNone/>
            </a:pPr>
            <a:r>
              <a:rPr lang="en-US" dirty="0" smtClean="0"/>
              <a:t>                          </a:t>
            </a:r>
            <a:r>
              <a:rPr lang="en-US" dirty="0"/>
              <a:t>A                  B                   C</a:t>
            </a:r>
          </a:p>
          <a:p>
            <a:pPr>
              <a:buNone/>
            </a:pPr>
            <a:r>
              <a:rPr lang="en-US" dirty="0"/>
              <a:t> </a:t>
            </a:r>
          </a:p>
          <a:p>
            <a:pPr>
              <a:buNone/>
            </a:pPr>
            <a:r>
              <a:rPr lang="en-US" dirty="0"/>
              <a:t> </a:t>
            </a:r>
          </a:p>
          <a:p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362200" y="4267200"/>
            <a:ext cx="46482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/>
          <a:lstStyle/>
          <a:p>
            <a:r>
              <a:rPr lang="en-US" dirty="0" smtClean="0"/>
              <a:t>8) If RS = 15 and ST = 9, then RT =  </a:t>
            </a:r>
          </a:p>
          <a:p>
            <a:endParaRPr lang="en-US" dirty="0" smtClean="0"/>
          </a:p>
          <a:p>
            <a:r>
              <a:rPr lang="en-US" dirty="0" smtClean="0"/>
              <a:t>10) a. If RS = 3x + 1, ST = 2x – 2, RT = 64.  Find x.    b. Find RS and ST.</a:t>
            </a:r>
          </a:p>
          <a:p>
            <a:endParaRPr lang="en-US" dirty="0" smtClean="0"/>
          </a:p>
          <a:p>
            <a:r>
              <a:rPr lang="en-US" dirty="0" smtClean="0"/>
              <a:t>Do 9, 11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Angle Addition Postulate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If </a:t>
            </a:r>
            <a:r>
              <a:rPr lang="en-US" dirty="0"/>
              <a:t>point B lies in the interior of  </a:t>
            </a:r>
            <a:r>
              <a:rPr lang="en-US" dirty="0">
                <a:sym typeface="Symbol"/>
              </a:rPr>
              <a:t></a:t>
            </a:r>
            <a:r>
              <a:rPr lang="en-US" dirty="0"/>
              <a:t> AOC,</a:t>
            </a:r>
          </a:p>
          <a:p>
            <a:pPr>
              <a:buNone/>
            </a:pPr>
            <a:r>
              <a:rPr lang="en-US" dirty="0" smtClean="0"/>
              <a:t>then </a:t>
            </a:r>
            <a:r>
              <a:rPr lang="en-US" dirty="0"/>
              <a:t>m </a:t>
            </a:r>
            <a:r>
              <a:rPr lang="en-US" dirty="0">
                <a:sym typeface="Symbol"/>
              </a:rPr>
              <a:t></a:t>
            </a:r>
            <a:r>
              <a:rPr lang="en-US" dirty="0"/>
              <a:t> AOB + m </a:t>
            </a:r>
            <a:r>
              <a:rPr lang="en-US" dirty="0">
                <a:sym typeface="Symbol"/>
              </a:rPr>
              <a:t></a:t>
            </a:r>
            <a:r>
              <a:rPr lang="en-US" dirty="0"/>
              <a:t> BOC = m </a:t>
            </a:r>
            <a:r>
              <a:rPr lang="en-US" dirty="0">
                <a:sym typeface="Symbol"/>
              </a:rPr>
              <a:t></a:t>
            </a:r>
            <a:r>
              <a:rPr lang="en-US" dirty="0"/>
              <a:t> AOC.</a:t>
            </a:r>
          </a:p>
          <a:p>
            <a:endParaRPr lang="en-US" dirty="0" smtClean="0"/>
          </a:p>
          <a:p>
            <a:endParaRPr lang="en-US" dirty="0"/>
          </a:p>
          <a:p>
            <a:pPr>
              <a:buNone/>
            </a:pPr>
            <a:r>
              <a:rPr lang="en-US" dirty="0" smtClean="0"/>
              <a:t>                     </a:t>
            </a:r>
            <a:r>
              <a:rPr lang="en-US" dirty="0"/>
              <a:t>A</a:t>
            </a:r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                       </a:t>
            </a:r>
            <a:r>
              <a:rPr lang="en-US" dirty="0" smtClean="0"/>
              <a:t>          </a:t>
            </a:r>
            <a:r>
              <a:rPr lang="en-US" dirty="0"/>
              <a:t>B      </a:t>
            </a:r>
          </a:p>
          <a:p>
            <a:pPr>
              <a:buNone/>
            </a:pPr>
            <a:r>
              <a:rPr lang="en-US" dirty="0"/>
              <a:t> </a:t>
            </a:r>
          </a:p>
          <a:p>
            <a:pPr>
              <a:buNone/>
            </a:pPr>
            <a:r>
              <a:rPr lang="en-US" dirty="0"/>
              <a:t>  O                        </a:t>
            </a:r>
          </a:p>
          <a:p>
            <a:pPr>
              <a:buNone/>
            </a:pPr>
            <a:r>
              <a:rPr lang="en-US" dirty="0"/>
              <a:t>                               </a:t>
            </a:r>
            <a:r>
              <a:rPr lang="en-US" dirty="0" smtClean="0"/>
              <a:t>                </a:t>
            </a:r>
            <a:r>
              <a:rPr lang="en-US" dirty="0"/>
              <a:t>C  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914400" y="3429000"/>
            <a:ext cx="1981200" cy="1828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914400" y="4495800"/>
            <a:ext cx="3429000" cy="762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990600" y="5257800"/>
            <a:ext cx="40386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/>
          <a:lstStyle/>
          <a:p>
            <a:r>
              <a:rPr lang="en-US" dirty="0" smtClean="0"/>
              <a:t>27) Find m&lt;CBD if m&lt;ABC = 45 and m&lt; ABD = 79.</a:t>
            </a:r>
          </a:p>
          <a:p>
            <a:endParaRPr lang="en-US" dirty="0" smtClean="0"/>
          </a:p>
          <a:p>
            <a:r>
              <a:rPr lang="en-US" dirty="0" smtClean="0"/>
              <a:t>28) Find m&lt;GFJ if m&lt;EFG = 110.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Do p 31 (42 – 48, 65, 66)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Practice 1-4</a:t>
            </a:r>
            <a:endParaRPr lang="en-US" dirty="0" smtClean="0"/>
          </a:p>
          <a:p>
            <a:r>
              <a:rPr lang="en-US" dirty="0" smtClean="0"/>
              <a:t>Mixed review, p 33 (87 – 97)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Essential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1.)  How </a:t>
            </a:r>
            <a:r>
              <a:rPr lang="en-US" dirty="0"/>
              <a:t>do you find the length of a segment on a number line</a:t>
            </a:r>
            <a:r>
              <a:rPr lang="en-US" dirty="0" smtClean="0"/>
              <a:t>?</a:t>
            </a:r>
          </a:p>
          <a:p>
            <a:endParaRPr lang="en-US" dirty="0"/>
          </a:p>
          <a:p>
            <a:r>
              <a:rPr lang="en-US" dirty="0" smtClean="0"/>
              <a:t>2.)  How </a:t>
            </a:r>
            <a:r>
              <a:rPr lang="en-US" dirty="0"/>
              <a:t>do the midpoint and bisector of a segment differ</a:t>
            </a:r>
            <a:r>
              <a:rPr lang="en-US" dirty="0" smtClean="0"/>
              <a:t>?</a:t>
            </a:r>
          </a:p>
          <a:p>
            <a:endParaRPr lang="en-US" dirty="0"/>
          </a:p>
          <a:p>
            <a:r>
              <a:rPr lang="en-US" dirty="0" smtClean="0"/>
              <a:t> 3.)  How </a:t>
            </a:r>
            <a:r>
              <a:rPr lang="en-US" dirty="0"/>
              <a:t>are angles identified and classified?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length of a segment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distance between two points P and Q, denoted PQ or QP, on a number line is the absolute value of the difference of their coordinates.</a:t>
            </a:r>
            <a:endParaRPr lang="en-US" b="1" dirty="0"/>
          </a:p>
          <a:p>
            <a:endParaRPr lang="en-US" b="1" dirty="0"/>
          </a:p>
          <a:p>
            <a:r>
              <a:rPr lang="en-US" dirty="0">
                <a:sym typeface="Symbol"/>
              </a:rPr>
              <a:t>P coordinate – Q coordinate  or  </a:t>
            </a:r>
            <a:endParaRPr lang="en-US" dirty="0" smtClean="0">
              <a:sym typeface="Symbol"/>
            </a:endParaRPr>
          </a:p>
          <a:p>
            <a:pPr>
              <a:buNone/>
            </a:pPr>
            <a:r>
              <a:rPr lang="en-US" dirty="0" smtClean="0">
                <a:sym typeface="Symbol"/>
              </a:rPr>
              <a:t>         </a:t>
            </a:r>
            <a:r>
              <a:rPr lang="en-US" dirty="0">
                <a:sym typeface="Symbol"/>
              </a:rPr>
              <a:t>Q coordinate – P coordinate 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congruent segments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segments </a:t>
            </a:r>
            <a:r>
              <a:rPr lang="en-US" dirty="0"/>
              <a:t>that have equal </a:t>
            </a:r>
            <a:r>
              <a:rPr lang="en-US" dirty="0" smtClean="0"/>
              <a:t>length</a:t>
            </a:r>
          </a:p>
          <a:p>
            <a:endParaRPr lang="en-US" b="1" dirty="0"/>
          </a:p>
          <a:p>
            <a:r>
              <a:rPr lang="en-US" dirty="0"/>
              <a:t> </a:t>
            </a:r>
            <a:r>
              <a:rPr lang="en-US" dirty="0">
                <a:sym typeface="Symbol"/>
              </a:rPr>
              <a:t> </a:t>
            </a:r>
            <a:r>
              <a:rPr lang="en-US" dirty="0" smtClean="0">
                <a:sym typeface="Symbol"/>
              </a:rPr>
              <a:t>   </a:t>
            </a:r>
            <a:r>
              <a:rPr lang="en-US" dirty="0">
                <a:sym typeface="Symbol"/>
              </a:rPr>
              <a:t>is read segment DE is congruent to segment FG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midpoint of a segment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lvl="0"/>
            <a:r>
              <a:rPr lang="en-US" dirty="0" smtClean="0"/>
              <a:t>the </a:t>
            </a:r>
            <a:r>
              <a:rPr lang="en-US" dirty="0"/>
              <a:t>point that divides a segment into two congruent segments 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bisector of a segment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lvl="0"/>
            <a:r>
              <a:rPr lang="en-US" dirty="0" smtClean="0"/>
              <a:t>a </a:t>
            </a:r>
            <a:r>
              <a:rPr lang="en-US" dirty="0"/>
              <a:t>line, ray, segment, or plane that intersects the segment at its midpoint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angle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the </a:t>
            </a:r>
            <a:r>
              <a:rPr lang="en-US" dirty="0"/>
              <a:t>union of two rays which have the same endpoint</a:t>
            </a:r>
          </a:p>
          <a:p>
            <a:endParaRPr lang="en-US" dirty="0" smtClean="0"/>
          </a:p>
          <a:p>
            <a:r>
              <a:rPr lang="en-US" dirty="0"/>
              <a:t>The two rays are called the sides of the angle.  (Use rays to name the sides of </a:t>
            </a:r>
            <a:r>
              <a:rPr lang="en-US" dirty="0" smtClean="0"/>
              <a:t>angles </a:t>
            </a:r>
            <a:r>
              <a:rPr lang="en-US" dirty="0"/>
              <a:t>and the endpoint must be the vertex.)  Their common endpoint is the </a:t>
            </a:r>
            <a:r>
              <a:rPr lang="en-US" dirty="0" smtClean="0"/>
              <a:t>vertex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angle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81600"/>
          </a:xfrm>
        </p:spPr>
        <p:txBody>
          <a:bodyPr>
            <a:normAutofit/>
          </a:bodyPr>
          <a:lstStyle/>
          <a:p>
            <a:r>
              <a:rPr lang="en-US" dirty="0"/>
              <a:t>Three sets of points make up an angle:  the interior, exterior, and the angle itself.</a:t>
            </a:r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symbol </a:t>
            </a:r>
            <a:r>
              <a:rPr lang="en-US" dirty="0">
                <a:sym typeface="Symbol"/>
              </a:rPr>
              <a:t></a:t>
            </a:r>
            <a:r>
              <a:rPr lang="en-US" dirty="0"/>
              <a:t> is used for an angle.  Usually three capital letters are used to name </a:t>
            </a:r>
            <a:r>
              <a:rPr lang="en-US" dirty="0" smtClean="0"/>
              <a:t>an </a:t>
            </a:r>
            <a:r>
              <a:rPr lang="en-US" dirty="0"/>
              <a:t>angle (may use a number or the vertex as a single letter).  </a:t>
            </a:r>
            <a:r>
              <a:rPr lang="en-US" b="1" u="sng" dirty="0"/>
              <a:t>Never use only two </a:t>
            </a:r>
            <a:r>
              <a:rPr lang="en-US" b="1" u="sng" dirty="0" smtClean="0"/>
              <a:t>letters </a:t>
            </a:r>
            <a:r>
              <a:rPr lang="en-US" b="1" u="sng" dirty="0"/>
              <a:t>to name an angle.</a:t>
            </a:r>
            <a:r>
              <a:rPr lang="en-US" dirty="0"/>
              <a:t>  If using three letters, use a letter on the two different </a:t>
            </a:r>
            <a:r>
              <a:rPr lang="en-US" dirty="0" smtClean="0"/>
              <a:t>sides </a:t>
            </a:r>
            <a:r>
              <a:rPr lang="en-US" dirty="0"/>
              <a:t>of the angle.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acute angle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</a:t>
            </a:r>
            <a:r>
              <a:rPr lang="en-US" dirty="0"/>
              <a:t>angle with degree measure m such that </a:t>
            </a:r>
            <a:endParaRPr lang="en-US" dirty="0" smtClean="0"/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 0 </a:t>
            </a:r>
            <a:r>
              <a:rPr lang="en-US" dirty="0"/>
              <a:t>&lt; m &lt; 90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602</Words>
  <Application>Microsoft Office PowerPoint</Application>
  <PresentationFormat>On-screen Show (4:3)</PresentationFormat>
  <Paragraphs>93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Section 1-4: Measuring Segments and Angles</vt:lpstr>
      <vt:lpstr>Essential Questions</vt:lpstr>
      <vt:lpstr>length of a segment</vt:lpstr>
      <vt:lpstr>congruent segments</vt:lpstr>
      <vt:lpstr>midpoint of a segment</vt:lpstr>
      <vt:lpstr>bisector of a segment</vt:lpstr>
      <vt:lpstr>angle</vt:lpstr>
      <vt:lpstr>angle</vt:lpstr>
      <vt:lpstr>acute angle</vt:lpstr>
      <vt:lpstr>right angle</vt:lpstr>
      <vt:lpstr>obtuse angle</vt:lpstr>
      <vt:lpstr>straight angle</vt:lpstr>
      <vt:lpstr>congruent angles</vt:lpstr>
      <vt:lpstr>Examples P. 29, 30</vt:lpstr>
      <vt:lpstr>Segment Addition Postulate</vt:lpstr>
      <vt:lpstr>Slide 16</vt:lpstr>
      <vt:lpstr>Angle Addition Postulate</vt:lpstr>
      <vt:lpstr>Slide 18</vt:lpstr>
      <vt:lpstr>Homework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1-4: Measuring Segments and Angles</dc:title>
  <dc:creator>kimberly sharkey</dc:creator>
  <cp:lastModifiedBy>ksharkey</cp:lastModifiedBy>
  <cp:revision>13</cp:revision>
  <dcterms:created xsi:type="dcterms:W3CDTF">2010-01-18T14:41:01Z</dcterms:created>
  <dcterms:modified xsi:type="dcterms:W3CDTF">2012-01-30T20:37:10Z</dcterms:modified>
</cp:coreProperties>
</file>